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21945600" cy="32918400"/>
  <p:notesSz cx="6989763" cy="927576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098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199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298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399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497" algn="l" defTabSz="914199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2598" algn="l" defTabSz="914199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199696" algn="l" defTabSz="914199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6797" algn="l" defTabSz="914199" rtl="0" eaLnBrk="1" latinLnBrk="0" hangingPunct="1">
      <a:defRPr sz="23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FF6"/>
    <a:srgbClr val="E6E6FF"/>
    <a:srgbClr val="6B6BCF"/>
    <a:srgbClr val="2D2D8A"/>
    <a:srgbClr val="FAD58D"/>
    <a:srgbClr val="FFCC66"/>
    <a:srgbClr val="CC0000"/>
    <a:srgbClr val="DDDDDD"/>
    <a:srgbClr val="CCFF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 autoAdjust="0"/>
    <p:restoredTop sz="97179" autoAdjust="0"/>
  </p:normalViewPr>
  <p:slideViewPr>
    <p:cSldViewPr>
      <p:cViewPr>
        <p:scale>
          <a:sx n="50" d="100"/>
          <a:sy n="50" d="100"/>
        </p:scale>
        <p:origin x="-1144" y="4480"/>
      </p:cViewPr>
      <p:guideLst>
        <p:guide orient="horz" pos="16848"/>
        <p:guide pos="6816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8950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9225" y="0"/>
            <a:ext cx="3028950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79674-D9E7-4B33-9FD1-83DFC0E5F942}" type="datetimeFigureOut">
              <a:rPr lang="en-US" smtClean="0"/>
              <a:t>8/5/15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0625"/>
            <a:ext cx="3028950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9225" y="8810625"/>
            <a:ext cx="3028950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10BF3-A1C2-4726-92FF-55DEA05C0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302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9530" cy="462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8" tIns="46445" rIns="92888" bIns="46445" numCol="1" anchor="t" anchorCtr="0" compatLnSpc="1">
            <a:prstTxWarp prst="textNoShape">
              <a:avLst/>
            </a:prstTxWarp>
          </a:bodyPr>
          <a:lstStyle>
            <a:lvl1pPr algn="l" defTabSz="927856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8651" y="0"/>
            <a:ext cx="3029530" cy="462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8" tIns="46445" rIns="92888" bIns="46445" numCol="1" anchor="t" anchorCtr="0" compatLnSpc="1">
            <a:prstTxWarp prst="textNoShape">
              <a:avLst/>
            </a:prstTxWarp>
          </a:bodyPr>
          <a:lstStyle>
            <a:lvl1pPr algn="r" defTabSz="927856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38388" y="695325"/>
            <a:ext cx="2316162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610" y="4406622"/>
            <a:ext cx="5590544" cy="417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8" tIns="46445" rIns="92888" bIns="46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1659"/>
            <a:ext cx="3029530" cy="462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8" tIns="46445" rIns="92888" bIns="46445" numCol="1" anchor="b" anchorCtr="0" compatLnSpc="1">
            <a:prstTxWarp prst="textNoShape">
              <a:avLst/>
            </a:prstTxWarp>
          </a:bodyPr>
          <a:lstStyle>
            <a:lvl1pPr algn="l" defTabSz="927856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8651" y="8811659"/>
            <a:ext cx="3029530" cy="462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8" tIns="46445" rIns="92888" bIns="46445" numCol="1" anchor="b" anchorCtr="0" compatLnSpc="1">
            <a:prstTxWarp prst="textNoShape">
              <a:avLst/>
            </a:prstTxWarp>
          </a:bodyPr>
          <a:lstStyle>
            <a:lvl1pPr algn="r" defTabSz="927856">
              <a:defRPr sz="1300">
                <a:latin typeface="Arial" charset="0"/>
              </a:defRPr>
            </a:lvl1pPr>
          </a:lstStyle>
          <a:p>
            <a:pPr>
              <a:defRPr/>
            </a:pPr>
            <a:fld id="{EF0D31B0-2151-4234-BF4E-19D7769268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47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09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199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29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399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497" algn="l" defTabSz="45709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8" algn="l" defTabSz="45709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6" algn="l" defTabSz="45709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97" algn="l" defTabSz="457098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38388" y="695325"/>
            <a:ext cx="2316162" cy="3478213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6584950"/>
            <a:ext cx="21945600" cy="98742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lIns="91419" tIns="45711" rIns="91419" bIns="45711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4" name="Picture 11" descr="cmrc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4651" y="7683499"/>
            <a:ext cx="19024599" cy="762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15360651" y="31159449"/>
            <a:ext cx="6584950" cy="173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13435" tIns="156716" rIns="313435" bIns="156716">
            <a:spAutoFit/>
          </a:bodyPr>
          <a:lstStyle>
            <a:lvl1pPr defTabSz="3136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3136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2800" smtClean="0">
                <a:cs typeface="Arial" charset="0"/>
              </a:rPr>
              <a:t>© 2009 Carnegie Mellon CyLab. All rights reserved.</a:t>
            </a:r>
            <a:r>
              <a:rPr lang="en-US" sz="6400" smtClean="0">
                <a:cs typeface="Arial" charset="0"/>
              </a:rPr>
              <a:t>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44651" y="18656300"/>
            <a:ext cx="18656300" cy="70548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4151" y="31089600"/>
            <a:ext cx="6946901" cy="1466850"/>
          </a:xfrm>
        </p:spPr>
        <p:txBody>
          <a:bodyPr/>
          <a:lstStyle>
            <a:lvl1pPr>
              <a:defRPr sz="4900"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817852" y="730251"/>
            <a:ext cx="5029200" cy="286765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0250" y="730251"/>
            <a:ext cx="14935201" cy="28676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3" y="21153440"/>
            <a:ext cx="18653124" cy="6537324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3" y="13952539"/>
            <a:ext cx="18653124" cy="7200900"/>
          </a:xfrm>
        </p:spPr>
        <p:txBody>
          <a:bodyPr anchor="b"/>
          <a:lstStyle>
            <a:lvl1pPr marL="0" indent="0">
              <a:buNone/>
              <a:defRPr sz="2100"/>
            </a:lvl1pPr>
            <a:lvl2pPr marL="457098" indent="0">
              <a:buNone/>
              <a:defRPr sz="1800"/>
            </a:lvl2pPr>
            <a:lvl3pPr marL="914199" indent="0">
              <a:buNone/>
              <a:defRPr sz="1500"/>
            </a:lvl3pPr>
            <a:lvl4pPr marL="1371298" indent="0">
              <a:buNone/>
              <a:defRPr sz="1300"/>
            </a:lvl4pPr>
            <a:lvl5pPr marL="1828399" indent="0">
              <a:buNone/>
              <a:defRPr sz="1300"/>
            </a:lvl5pPr>
            <a:lvl6pPr marL="2285497" indent="0">
              <a:buNone/>
              <a:defRPr sz="1300"/>
            </a:lvl6pPr>
            <a:lvl7pPr marL="2742598" indent="0">
              <a:buNone/>
              <a:defRPr sz="1300"/>
            </a:lvl7pPr>
            <a:lvl8pPr marL="3199696" indent="0">
              <a:buNone/>
              <a:defRPr sz="1300"/>
            </a:lvl8pPr>
            <a:lvl9pPr marL="365679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8549" y="7683502"/>
            <a:ext cx="9798050" cy="21723349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1" y="7683502"/>
            <a:ext cx="9798050" cy="21723349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4" y="1317627"/>
            <a:ext cx="19751675" cy="548639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65" y="7369175"/>
            <a:ext cx="9696450" cy="307022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098" indent="0">
              <a:buNone/>
              <a:defRPr sz="2100" b="1"/>
            </a:lvl2pPr>
            <a:lvl3pPr marL="914199" indent="0">
              <a:buNone/>
              <a:defRPr sz="1800" b="1"/>
            </a:lvl3pPr>
            <a:lvl4pPr marL="1371298" indent="0">
              <a:buNone/>
              <a:defRPr sz="1500" b="1"/>
            </a:lvl4pPr>
            <a:lvl5pPr marL="1828399" indent="0">
              <a:buNone/>
              <a:defRPr sz="1500" b="1"/>
            </a:lvl5pPr>
            <a:lvl6pPr marL="2285497" indent="0">
              <a:buNone/>
              <a:defRPr sz="1500" b="1"/>
            </a:lvl6pPr>
            <a:lvl7pPr marL="2742598" indent="0">
              <a:buNone/>
              <a:defRPr sz="1500" b="1"/>
            </a:lvl7pPr>
            <a:lvl8pPr marL="3199696" indent="0">
              <a:buNone/>
              <a:defRPr sz="1500" b="1"/>
            </a:lvl8pPr>
            <a:lvl9pPr marL="3656797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65" y="10439402"/>
            <a:ext cx="9696450" cy="18965864"/>
          </a:xfrm>
        </p:spPr>
        <p:txBody>
          <a:bodyPr/>
          <a:lstStyle>
            <a:lvl1pPr>
              <a:defRPr sz="23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7428" y="7369175"/>
            <a:ext cx="9701212" cy="3070225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098" indent="0">
              <a:buNone/>
              <a:defRPr sz="2100" b="1"/>
            </a:lvl2pPr>
            <a:lvl3pPr marL="914199" indent="0">
              <a:buNone/>
              <a:defRPr sz="1800" b="1"/>
            </a:lvl3pPr>
            <a:lvl4pPr marL="1371298" indent="0">
              <a:buNone/>
              <a:defRPr sz="1500" b="1"/>
            </a:lvl4pPr>
            <a:lvl5pPr marL="1828399" indent="0">
              <a:buNone/>
              <a:defRPr sz="1500" b="1"/>
            </a:lvl5pPr>
            <a:lvl6pPr marL="2285497" indent="0">
              <a:buNone/>
              <a:defRPr sz="1500" b="1"/>
            </a:lvl6pPr>
            <a:lvl7pPr marL="2742598" indent="0">
              <a:buNone/>
              <a:defRPr sz="1500" b="1"/>
            </a:lvl7pPr>
            <a:lvl8pPr marL="3199696" indent="0">
              <a:buNone/>
              <a:defRPr sz="1500" b="1"/>
            </a:lvl8pPr>
            <a:lvl9pPr marL="3656797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7428" y="10439402"/>
            <a:ext cx="9701212" cy="18965864"/>
          </a:xfrm>
        </p:spPr>
        <p:txBody>
          <a:bodyPr/>
          <a:lstStyle>
            <a:lvl1pPr>
              <a:defRPr sz="23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5" y="1311276"/>
            <a:ext cx="7219950" cy="557688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439" y="1311276"/>
            <a:ext cx="12268199" cy="28093988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65" y="6888163"/>
            <a:ext cx="7219950" cy="22517101"/>
          </a:xfrm>
        </p:spPr>
        <p:txBody>
          <a:bodyPr/>
          <a:lstStyle>
            <a:lvl1pPr marL="0" indent="0">
              <a:buNone/>
              <a:defRPr sz="1300"/>
            </a:lvl1pPr>
            <a:lvl2pPr marL="457098" indent="0">
              <a:buNone/>
              <a:defRPr sz="1300"/>
            </a:lvl2pPr>
            <a:lvl3pPr marL="914199" indent="0">
              <a:buNone/>
              <a:defRPr sz="1000"/>
            </a:lvl3pPr>
            <a:lvl4pPr marL="1371298" indent="0">
              <a:buNone/>
              <a:defRPr sz="800"/>
            </a:lvl4pPr>
            <a:lvl5pPr marL="1828399" indent="0">
              <a:buNone/>
              <a:defRPr sz="800"/>
            </a:lvl5pPr>
            <a:lvl6pPr marL="2285497" indent="0">
              <a:buNone/>
              <a:defRPr sz="800"/>
            </a:lvl6pPr>
            <a:lvl7pPr marL="2742598" indent="0">
              <a:buNone/>
              <a:defRPr sz="800"/>
            </a:lvl7pPr>
            <a:lvl8pPr marL="3199696" indent="0">
              <a:buNone/>
              <a:defRPr sz="800"/>
            </a:lvl8pPr>
            <a:lvl9pPr marL="365679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26" y="23042565"/>
            <a:ext cx="13166726" cy="2720976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2126" y="2941640"/>
            <a:ext cx="13166726" cy="19750086"/>
          </a:xfrm>
        </p:spPr>
        <p:txBody>
          <a:bodyPr/>
          <a:lstStyle>
            <a:lvl1pPr marL="0" indent="0">
              <a:buNone/>
              <a:defRPr sz="3100"/>
            </a:lvl1pPr>
            <a:lvl2pPr marL="457098" indent="0">
              <a:buNone/>
              <a:defRPr sz="2800"/>
            </a:lvl2pPr>
            <a:lvl3pPr marL="914199" indent="0">
              <a:buNone/>
              <a:defRPr sz="2300"/>
            </a:lvl3pPr>
            <a:lvl4pPr marL="1371298" indent="0">
              <a:buNone/>
              <a:defRPr sz="2100"/>
            </a:lvl4pPr>
            <a:lvl5pPr marL="1828399" indent="0">
              <a:buNone/>
              <a:defRPr sz="2100"/>
            </a:lvl5pPr>
            <a:lvl6pPr marL="2285497" indent="0">
              <a:buNone/>
              <a:defRPr sz="2100"/>
            </a:lvl6pPr>
            <a:lvl7pPr marL="2742598" indent="0">
              <a:buNone/>
              <a:defRPr sz="2100"/>
            </a:lvl7pPr>
            <a:lvl8pPr marL="3199696" indent="0">
              <a:buNone/>
              <a:defRPr sz="2100"/>
            </a:lvl8pPr>
            <a:lvl9pPr marL="3656797" indent="0">
              <a:buNone/>
              <a:defRPr sz="21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26" y="25763537"/>
            <a:ext cx="13166726" cy="3862388"/>
          </a:xfrm>
        </p:spPr>
        <p:txBody>
          <a:bodyPr/>
          <a:lstStyle>
            <a:lvl1pPr marL="0" indent="0">
              <a:buNone/>
              <a:defRPr sz="1300"/>
            </a:lvl1pPr>
            <a:lvl2pPr marL="457098" indent="0">
              <a:buNone/>
              <a:defRPr sz="1300"/>
            </a:lvl2pPr>
            <a:lvl3pPr marL="914199" indent="0">
              <a:buNone/>
              <a:defRPr sz="1000"/>
            </a:lvl3pPr>
            <a:lvl4pPr marL="1371298" indent="0">
              <a:buNone/>
              <a:defRPr sz="800"/>
            </a:lvl4pPr>
            <a:lvl5pPr marL="1828399" indent="0">
              <a:buNone/>
              <a:defRPr sz="800"/>
            </a:lvl5pPr>
            <a:lvl6pPr marL="2285497" indent="0">
              <a:buNone/>
              <a:defRPr sz="800"/>
            </a:lvl6pPr>
            <a:lvl7pPr marL="2742598" indent="0">
              <a:buNone/>
              <a:defRPr sz="800"/>
            </a:lvl7pPr>
            <a:lvl8pPr marL="3199696" indent="0">
              <a:buNone/>
              <a:defRPr sz="800"/>
            </a:lvl8pPr>
            <a:lvl9pPr marL="365679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http://mobilityresearchcenter.org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666666"/>
            </a:gs>
            <a:gs pos="100000">
              <a:srgbClr val="DDDD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533400"/>
            <a:ext cx="13106399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3435" tIns="156716" rIns="313435" bIns="156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POSTER TITLE</a:t>
            </a:r>
            <a:br>
              <a:rPr lang="en-US" dirty="0" smtClean="0"/>
            </a:br>
            <a:r>
              <a:rPr lang="en-US" dirty="0" smtClean="0"/>
              <a:t>Subheading</a:t>
            </a:r>
            <a:br>
              <a:rPr lang="en-US" dirty="0" smtClean="0"/>
            </a:br>
            <a:r>
              <a:rPr lang="en-US" dirty="0" smtClean="0"/>
              <a:t>Your name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98552" y="7683502"/>
            <a:ext cx="19748499" cy="2172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3435" tIns="156716" rIns="313435" bIns="156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32080200"/>
            <a:ext cx="883920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13435" tIns="156716" rIns="313435" bIns="156716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/>
                <a:cs typeface="Calibri"/>
              </a:defRPr>
            </a:lvl1pPr>
          </a:lstStyle>
          <a:p>
            <a:pPr algn="l">
              <a:defRPr/>
            </a:pPr>
            <a:r>
              <a:rPr lang="en-US" smtClean="0"/>
              <a:t>http://mobilityresearchcenter.org </a:t>
            </a:r>
            <a:endParaRPr lang="en-US" dirty="0"/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>
            <a:off x="12420600" y="32080200"/>
            <a:ext cx="9220201" cy="6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13435" tIns="156716" rIns="313435" bIns="156716">
            <a:spAutoFit/>
          </a:bodyPr>
          <a:lstStyle>
            <a:lvl1pPr defTabSz="3136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3136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Calibri"/>
                <a:cs typeface="Calibri"/>
              </a:rPr>
              <a:t>This</a:t>
            </a:r>
            <a:r>
              <a:rPr lang="en-US" baseline="0" dirty="0" smtClean="0">
                <a:latin typeface="Calibri"/>
                <a:cs typeface="Calibri"/>
              </a:rPr>
              <a:t> work was partially supported by </a:t>
            </a:r>
            <a:r>
              <a:rPr lang="en-US" baseline="0" dirty="0" err="1" smtClean="0">
                <a:latin typeface="Calibri"/>
                <a:cs typeface="Calibri"/>
              </a:rPr>
              <a:t>Nvidia</a:t>
            </a:r>
            <a:r>
              <a:rPr lang="en-US" baseline="0" dirty="0" smtClean="0">
                <a:latin typeface="Calibri"/>
                <a:cs typeface="Calibri"/>
              </a:rPr>
              <a:t>.</a:t>
            </a:r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4" name="Picture 3" descr="Header.pn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7" b="35624"/>
          <a:stretch/>
        </p:blipFill>
        <p:spPr>
          <a:xfrm>
            <a:off x="0" y="0"/>
            <a:ext cx="21945600" cy="182088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3136211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Calibri"/>
          <a:ea typeface="ＭＳ Ｐゴシック" charset="-128"/>
          <a:cs typeface="Calibri"/>
        </a:defRPr>
      </a:lvl1pPr>
      <a:lvl2pPr algn="ctr" defTabSz="3136211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3136211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3136211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3136211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8" algn="ctr" defTabSz="3136211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199" algn="ctr" defTabSz="3136211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298" algn="ctr" defTabSz="3136211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399" algn="ctr" defTabSz="3136211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99961" indent="-399961" algn="l" defTabSz="3136211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41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314160" indent="-514238" algn="l" defTabSz="3136211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Arial" charset="0"/>
        <a:buChar char="–"/>
        <a:defRPr sz="3600">
          <a:solidFill>
            <a:schemeClr val="tx1"/>
          </a:solidFill>
          <a:latin typeface="+mn-lt"/>
          <a:ea typeface="ＭＳ Ｐゴシック" charset="-128"/>
        </a:defRPr>
      </a:lvl2pPr>
      <a:lvl3pPr marL="1942673" indent="-399961" algn="l" defTabSz="3136211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Char char="•"/>
        <a:defRPr sz="3100">
          <a:solidFill>
            <a:schemeClr val="tx1"/>
          </a:solidFill>
          <a:latin typeface="+mn-lt"/>
          <a:ea typeface="ＭＳ Ｐゴシック" charset="-128"/>
        </a:defRPr>
      </a:lvl3pPr>
      <a:lvl4pPr marL="2742598" indent="-514238" algn="l" defTabSz="3136211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Arial" charset="0"/>
        <a:buChar char="–"/>
        <a:defRPr sz="3100">
          <a:solidFill>
            <a:schemeClr val="tx1"/>
          </a:solidFill>
          <a:latin typeface="+mn-lt"/>
          <a:ea typeface="ＭＳ Ｐゴシック" charset="-128"/>
        </a:defRPr>
      </a:lvl4pPr>
      <a:lvl5pPr marL="3485385" indent="-514238" algn="l" defTabSz="3136211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Arial" charset="0"/>
        <a:buChar char="»"/>
        <a:defRPr sz="3100">
          <a:solidFill>
            <a:schemeClr val="tx1"/>
          </a:solidFill>
          <a:latin typeface="+mn-lt"/>
          <a:ea typeface="ＭＳ Ｐゴシック" charset="-128"/>
        </a:defRPr>
      </a:lvl5pPr>
      <a:lvl6pPr marL="3942484" indent="-514238" algn="l" defTabSz="3136211" rtl="0" fontAlgn="base">
        <a:spcBef>
          <a:spcPct val="20000"/>
        </a:spcBef>
        <a:spcAft>
          <a:spcPct val="0"/>
        </a:spcAft>
        <a:buClr>
          <a:srgbClr val="CC0000"/>
        </a:buClr>
        <a:buFont typeface="Arial" charset="0"/>
        <a:buChar char="»"/>
        <a:defRPr sz="3100">
          <a:solidFill>
            <a:schemeClr val="tx1"/>
          </a:solidFill>
          <a:latin typeface="+mn-lt"/>
          <a:ea typeface="ＭＳ Ｐゴシック" charset="-128"/>
        </a:defRPr>
      </a:lvl6pPr>
      <a:lvl7pPr marL="4399585" indent="-514238" algn="l" defTabSz="3136211" rtl="0" fontAlgn="base">
        <a:spcBef>
          <a:spcPct val="20000"/>
        </a:spcBef>
        <a:spcAft>
          <a:spcPct val="0"/>
        </a:spcAft>
        <a:buClr>
          <a:srgbClr val="CC0000"/>
        </a:buClr>
        <a:buFont typeface="Arial" charset="0"/>
        <a:buChar char="»"/>
        <a:defRPr sz="3100">
          <a:solidFill>
            <a:schemeClr val="tx1"/>
          </a:solidFill>
          <a:latin typeface="+mn-lt"/>
          <a:ea typeface="ＭＳ Ｐゴシック" charset="-128"/>
        </a:defRPr>
      </a:lvl7pPr>
      <a:lvl8pPr marL="4856683" indent="-514238" algn="l" defTabSz="3136211" rtl="0" fontAlgn="base">
        <a:spcBef>
          <a:spcPct val="20000"/>
        </a:spcBef>
        <a:spcAft>
          <a:spcPct val="0"/>
        </a:spcAft>
        <a:buClr>
          <a:srgbClr val="CC0000"/>
        </a:buClr>
        <a:buFont typeface="Arial" charset="0"/>
        <a:buChar char="»"/>
        <a:defRPr sz="3100">
          <a:solidFill>
            <a:schemeClr val="tx1"/>
          </a:solidFill>
          <a:latin typeface="+mn-lt"/>
          <a:ea typeface="ＭＳ Ｐゴシック" charset="-128"/>
        </a:defRPr>
      </a:lvl8pPr>
      <a:lvl9pPr marL="5313784" indent="-514238" algn="l" defTabSz="3136211" rtl="0" fontAlgn="base">
        <a:spcBef>
          <a:spcPct val="20000"/>
        </a:spcBef>
        <a:spcAft>
          <a:spcPct val="0"/>
        </a:spcAft>
        <a:buClr>
          <a:srgbClr val="CC0000"/>
        </a:buClr>
        <a:buFont typeface="Arial" charset="0"/>
        <a:buChar char="»"/>
        <a:defRPr sz="3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0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8" algn="l" defTabSz="4570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9" algn="l" defTabSz="4570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8" algn="l" defTabSz="4570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99" algn="l" defTabSz="4570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97" algn="l" defTabSz="4570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98" algn="l" defTabSz="4570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96" algn="l" defTabSz="4570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97" algn="l" defTabSz="4570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jpg"/><Relationship Id="rId23" Type="http://schemas.openxmlformats.org/officeDocument/2006/relationships/image" Target="../media/image23.jp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jpg"/><Relationship Id="rId14" Type="http://schemas.openxmlformats.org/officeDocument/2006/relationships/image" Target="../media/image14.jpg"/><Relationship Id="rId15" Type="http://schemas.openxmlformats.org/officeDocument/2006/relationships/image" Target="../media/image15.jpg"/><Relationship Id="rId16" Type="http://schemas.openxmlformats.org/officeDocument/2006/relationships/image" Target="../media/image16.jp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976" y="152400"/>
            <a:ext cx="16498824" cy="1524000"/>
          </a:xfrm>
        </p:spPr>
        <p:txBody>
          <a:bodyPr/>
          <a:lstStyle/>
          <a:p>
            <a:pPr algn="ctr" eaLnBrk="1" hangingPunct="1"/>
            <a:r>
              <a:rPr lang="en-US" sz="6000" dirty="0" smtClean="0"/>
              <a:t>Gourmet Pitt Tour</a:t>
            </a:r>
            <a:br>
              <a:rPr lang="en-US" sz="6000" dirty="0" smtClean="0"/>
            </a:br>
            <a:r>
              <a:rPr lang="en-US" sz="2800" dirty="0" err="1" smtClean="0"/>
              <a:t>Haoran</a:t>
            </a:r>
            <a:r>
              <a:rPr lang="en-US" sz="2800" dirty="0"/>
              <a:t> </a:t>
            </a:r>
            <a:r>
              <a:rPr lang="en-US" sz="2800" dirty="0" smtClean="0"/>
              <a:t>Yu, Mujing Zhou, Run Yang</a:t>
            </a:r>
            <a:endParaRPr lang="en-US" sz="2800" dirty="0">
              <a:latin typeface="Distant Galaxy"/>
            </a:endParaRPr>
          </a:p>
        </p:txBody>
      </p:sp>
      <p:sp>
        <p:nvSpPr>
          <p:cNvPr id="3084" name="Rectangle 111"/>
          <p:cNvSpPr>
            <a:spLocks noChangeArrowheads="1"/>
          </p:cNvSpPr>
          <p:nvPr/>
        </p:nvSpPr>
        <p:spPr bwMode="auto">
          <a:xfrm>
            <a:off x="8534400" y="32004000"/>
            <a:ext cx="4800599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13435" tIns="156716" rIns="313435" bIns="156716"/>
          <a:lstStyle/>
          <a:p>
            <a:pPr defTabSz="3136211"/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917421" y="17399002"/>
            <a:ext cx="184624" cy="446258"/>
          </a:xfrm>
          <a:prstGeom prst="rect">
            <a:avLst/>
          </a:prstGeom>
          <a:noFill/>
        </p:spPr>
        <p:txBody>
          <a:bodyPr wrap="none" lIns="91419" tIns="45711" rIns="91419" bIns="45711" rtlCol="0">
            <a:spAutoFit/>
          </a:bodyPr>
          <a:lstStyle/>
          <a:p>
            <a:endParaRPr lang="en-US" dirty="0"/>
          </a:p>
        </p:txBody>
      </p:sp>
      <p:sp>
        <p:nvSpPr>
          <p:cNvPr id="3075" name="Rectangle 24"/>
          <p:cNvSpPr>
            <a:spLocks noChangeArrowheads="1"/>
          </p:cNvSpPr>
          <p:nvPr/>
        </p:nvSpPr>
        <p:spPr bwMode="auto">
          <a:xfrm>
            <a:off x="454152" y="2431093"/>
            <a:ext cx="20958048" cy="10141907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13435" tIns="156716" rIns="313435" bIns="156716"/>
          <a:lstStyle/>
          <a:p>
            <a:pPr marL="399961" indent="-399961" defTabSz="3136211">
              <a:spcBef>
                <a:spcPct val="20000"/>
              </a:spcBef>
              <a:buClr>
                <a:srgbClr val="CC0000"/>
              </a:buClr>
            </a:pPr>
            <a:endParaRPr lang="en-US" sz="3100" b="1" dirty="0">
              <a:latin typeface="Calibri"/>
              <a:cs typeface="Calibri"/>
            </a:endParaRPr>
          </a:p>
        </p:txBody>
      </p:sp>
      <p:sp>
        <p:nvSpPr>
          <p:cNvPr id="3082" name="Rectangle 89"/>
          <p:cNvSpPr>
            <a:spLocks noChangeArrowheads="1"/>
          </p:cNvSpPr>
          <p:nvPr/>
        </p:nvSpPr>
        <p:spPr bwMode="auto">
          <a:xfrm>
            <a:off x="13595413" y="5750491"/>
            <a:ext cx="6477000" cy="4315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13435" tIns="156716" rIns="313435" bIns="156716"/>
          <a:lstStyle/>
          <a:p>
            <a:pPr marL="399961" indent="-399961" algn="l" defTabSz="3136211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</a:pPr>
            <a:endParaRPr lang="en-US" sz="3100" b="1"/>
          </a:p>
        </p:txBody>
      </p:sp>
      <p:sp>
        <p:nvSpPr>
          <p:cNvPr id="182" name="Rectangle 82"/>
          <p:cNvSpPr>
            <a:spLocks noChangeArrowheads="1"/>
          </p:cNvSpPr>
          <p:nvPr/>
        </p:nvSpPr>
        <p:spPr bwMode="auto">
          <a:xfrm>
            <a:off x="943306" y="2666999"/>
            <a:ext cx="20316494" cy="94699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19" tIns="45711" rIns="91419" bIns="45711" anchor="ctr"/>
          <a:lstStyle/>
          <a:p>
            <a:pPr algn="l"/>
            <a:r>
              <a:rPr lang="en-US" sz="6600" dirty="0" smtClean="0">
                <a:latin typeface="Wingdings"/>
                <a:ea typeface="Wingdings"/>
                <a:cs typeface="Wingdings"/>
                <a:sym typeface="Wingdings"/>
              </a:rPr>
              <a:t>   </a:t>
            </a:r>
          </a:p>
          <a:p>
            <a:pPr algn="l"/>
            <a:endParaRPr lang="en-US" sz="66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pPr algn="l"/>
            <a:endParaRPr lang="en-US" sz="66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pPr algn="l"/>
            <a:endParaRPr lang="en-US" sz="6600" dirty="0" smtClean="0">
              <a:latin typeface="+mj-lt"/>
              <a:ea typeface="Wingdings"/>
              <a:cs typeface="Wingdings"/>
              <a:sym typeface="Wingdings"/>
            </a:endParaRPr>
          </a:p>
          <a:p>
            <a:pPr algn="l"/>
            <a:endParaRPr lang="en-US" sz="66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pPr algn="l"/>
            <a:endParaRPr lang="en-US" sz="66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endParaRPr lang="en-US" sz="6600" dirty="0" smtClean="0"/>
          </a:p>
          <a:p>
            <a:endParaRPr lang="en-US" sz="6600" dirty="0"/>
          </a:p>
          <a:p>
            <a:endParaRPr lang="en-US" sz="6600" dirty="0"/>
          </a:p>
          <a:p>
            <a:endParaRPr lang="en-US" sz="6600" dirty="0" smtClean="0"/>
          </a:p>
          <a:p>
            <a:endParaRPr lang="en-US" sz="6600" dirty="0"/>
          </a:p>
          <a:p>
            <a:r>
              <a:rPr lang="en-US" sz="6600" dirty="0" smtClean="0"/>
              <a:t>What is already in App store</a:t>
            </a:r>
          </a:p>
          <a:p>
            <a:endParaRPr lang="en-US" sz="6600" dirty="0" smtClean="0"/>
          </a:p>
          <a:p>
            <a:endParaRPr lang="en-US" sz="6600" dirty="0" smtClean="0"/>
          </a:p>
          <a:p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       Yelp       </a:t>
            </a:r>
            <a:r>
              <a:rPr lang="zh-CN" altLang="en-US" sz="2800" dirty="0" smtClean="0"/>
              <a:t>              </a:t>
            </a:r>
            <a:r>
              <a:rPr lang="en-US" altLang="zh-CN" sz="2800" dirty="0" smtClean="0"/>
              <a:t>Dian Ping              Evernote Food      </a:t>
            </a:r>
          </a:p>
          <a:p>
            <a:r>
              <a:rPr lang="en-US" altLang="zh-CN" sz="2800" dirty="0" smtClean="0"/>
              <a:t>       </a:t>
            </a:r>
            <a:r>
              <a:rPr lang="en-US" sz="2800" dirty="0" smtClean="0"/>
              <a:t>               </a:t>
            </a:r>
            <a:endParaRPr lang="en-US" sz="2800" dirty="0"/>
          </a:p>
          <a:p>
            <a:r>
              <a:rPr lang="en-US" sz="6600" dirty="0" smtClean="0"/>
              <a:t>What is new in our App</a:t>
            </a:r>
            <a:endParaRPr lang="en-US" sz="4000" dirty="0" smtClean="0"/>
          </a:p>
          <a:p>
            <a:r>
              <a:rPr lang="en-US" sz="4000" dirty="0" smtClean="0"/>
              <a:t>- Local-featured Recommendation</a:t>
            </a:r>
          </a:p>
          <a:p>
            <a:r>
              <a:rPr lang="en-US" sz="4000" dirty="0" smtClean="0"/>
              <a:t>- Customized Flavor</a:t>
            </a:r>
          </a:p>
          <a:p>
            <a:r>
              <a:rPr lang="en-US" sz="4000" dirty="0" smtClean="0"/>
              <a:t>- Customer-Oriented and Business-Oriented</a:t>
            </a:r>
          </a:p>
          <a:p>
            <a:r>
              <a:rPr lang="en-US" sz="4000" dirty="0" smtClean="0"/>
              <a:t>- Find Nearby Restaurants</a:t>
            </a:r>
          </a:p>
          <a:p>
            <a:pPr marL="857250" indent="-857250" algn="l">
              <a:buFontTx/>
              <a:buChar char="-"/>
            </a:pPr>
            <a:endParaRPr lang="en-US" sz="6600" dirty="0" smtClean="0"/>
          </a:p>
          <a:p>
            <a:pPr algn="l"/>
            <a:endParaRPr lang="en-US" sz="6600" dirty="0"/>
          </a:p>
          <a:p>
            <a:pPr algn="l"/>
            <a:endParaRPr lang="en-US" sz="6600" dirty="0" smtClean="0"/>
          </a:p>
          <a:p>
            <a:pPr algn="l"/>
            <a:endParaRPr lang="en-US" sz="6600" dirty="0"/>
          </a:p>
          <a:p>
            <a:pPr algn="l"/>
            <a:endParaRPr lang="en-US" sz="6600" dirty="0" smtClean="0"/>
          </a:p>
          <a:p>
            <a:pPr algn="l"/>
            <a:endParaRPr lang="en-US" sz="6600" dirty="0"/>
          </a:p>
          <a:p>
            <a:pPr algn="l"/>
            <a:endParaRPr lang="en-US" sz="6600" dirty="0" smtClean="0"/>
          </a:p>
          <a:p>
            <a:pPr algn="l"/>
            <a:endParaRPr lang="en-US" sz="6600" dirty="0"/>
          </a:p>
          <a:p>
            <a:pPr algn="l"/>
            <a:endParaRPr lang="en-US" sz="6600" dirty="0" smtClean="0"/>
          </a:p>
          <a:p>
            <a:pPr algn="l"/>
            <a:endParaRPr lang="en-US" sz="6600" dirty="0"/>
          </a:p>
          <a:p>
            <a:pPr algn="l"/>
            <a:endParaRPr lang="en-US" sz="6600" dirty="0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93776" y="13335000"/>
            <a:ext cx="20958048" cy="88727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13435" tIns="156716" rIns="313435" bIns="156716"/>
          <a:lstStyle/>
          <a:p>
            <a:pPr marL="399961" indent="-399961" algn="l" defTabSz="3136211">
              <a:spcBef>
                <a:spcPct val="20000"/>
              </a:spcBef>
              <a:buClr>
                <a:srgbClr val="CC0000"/>
              </a:buClr>
            </a:pPr>
            <a:endParaRPr lang="en-US" sz="3100" b="1" dirty="0" smtClean="0">
              <a:latin typeface="Calibri"/>
              <a:cs typeface="Calibri"/>
            </a:endParaRPr>
          </a:p>
          <a:p>
            <a:pPr marL="399961" indent="-399961" algn="l" defTabSz="3136211">
              <a:spcBef>
                <a:spcPct val="20000"/>
              </a:spcBef>
              <a:buClr>
                <a:srgbClr val="CC0000"/>
              </a:buClr>
            </a:pPr>
            <a:r>
              <a:rPr lang="en-US" sz="4000" dirty="0" smtClean="0">
                <a:latin typeface="+mj-lt"/>
                <a:cs typeface="Calibri"/>
              </a:rPr>
              <a:t>Multithreaded Server/Client </a:t>
            </a:r>
            <a:r>
              <a:rPr lang="en-US" sz="4000" dirty="0">
                <a:latin typeface="+mj-lt"/>
                <a:cs typeface="Calibri"/>
              </a:rPr>
              <a:t>C</a:t>
            </a:r>
            <a:r>
              <a:rPr lang="en-US" sz="4000" dirty="0" smtClean="0">
                <a:latin typeface="+mj-lt"/>
                <a:cs typeface="Calibri"/>
              </a:rPr>
              <a:t>ommunication: Synchronization</a:t>
            </a:r>
          </a:p>
          <a:p>
            <a:pPr marL="399961" indent="-399961" algn="l" defTabSz="3136211">
              <a:spcBef>
                <a:spcPct val="20000"/>
              </a:spcBef>
              <a:buClr>
                <a:srgbClr val="CC0000"/>
              </a:buClr>
            </a:pPr>
            <a:r>
              <a:rPr lang="en-US" sz="4000" dirty="0" smtClean="0">
                <a:latin typeface="+mj-lt"/>
                <a:cs typeface="Calibri"/>
              </a:rPr>
              <a:t>Database Design: Shared Rating/Review Table, </a:t>
            </a:r>
          </a:p>
          <a:p>
            <a:pPr marL="399961" indent="-399961" algn="l" defTabSz="3136211">
              <a:spcBef>
                <a:spcPct val="20000"/>
              </a:spcBef>
              <a:buClr>
                <a:srgbClr val="CC0000"/>
              </a:buClr>
            </a:pPr>
            <a:r>
              <a:rPr lang="en-US" sz="4000" dirty="0">
                <a:latin typeface="+mj-lt"/>
                <a:cs typeface="Calibri"/>
              </a:rPr>
              <a:t>	</a:t>
            </a:r>
            <a:r>
              <a:rPr lang="en-US" sz="4000" dirty="0" smtClean="0">
                <a:latin typeface="+mj-lt"/>
                <a:cs typeface="Calibri"/>
              </a:rPr>
              <a:t>	       Instantly </a:t>
            </a:r>
            <a:r>
              <a:rPr lang="en-US" sz="4000" dirty="0">
                <a:latin typeface="+mj-lt"/>
                <a:cs typeface="Calibri"/>
              </a:rPr>
              <a:t>U</a:t>
            </a:r>
            <a:r>
              <a:rPr lang="en-US" sz="4000" dirty="0" smtClean="0">
                <a:latin typeface="+mj-lt"/>
                <a:cs typeface="Calibri"/>
              </a:rPr>
              <a:t>pdated Average Review</a:t>
            </a:r>
          </a:p>
          <a:p>
            <a:pPr marL="399961" indent="-399961" algn="l" defTabSz="3136211">
              <a:spcBef>
                <a:spcPct val="20000"/>
              </a:spcBef>
              <a:buClr>
                <a:srgbClr val="CC0000"/>
              </a:buClr>
            </a:pPr>
            <a:r>
              <a:rPr lang="en-US" sz="4000" dirty="0" smtClean="0">
                <a:latin typeface="+mj-lt"/>
                <a:cs typeface="Calibri"/>
              </a:rPr>
              <a:t>Google Map: Find Nearby Algorithm</a:t>
            </a:r>
          </a:p>
          <a:p>
            <a:pPr marL="399961" indent="-399961" algn="l" defTabSz="3136211">
              <a:spcBef>
                <a:spcPct val="20000"/>
              </a:spcBef>
              <a:buClr>
                <a:srgbClr val="CC0000"/>
              </a:buClr>
            </a:pPr>
            <a:r>
              <a:rPr lang="en-US" sz="4000" dirty="0" smtClean="0">
                <a:latin typeface="+mj-lt"/>
                <a:cs typeface="Calibri"/>
              </a:rPr>
              <a:t>AWS: Authority Setup, File Storage and Transmission</a:t>
            </a:r>
          </a:p>
          <a:p>
            <a:pPr marL="399961" indent="-399961" algn="l" defTabSz="3136211">
              <a:spcBef>
                <a:spcPct val="20000"/>
              </a:spcBef>
              <a:buClr>
                <a:srgbClr val="CC0000"/>
              </a:buClr>
            </a:pPr>
            <a:r>
              <a:rPr lang="en-US" sz="4000" dirty="0" smtClean="0">
                <a:latin typeface="+mj-lt"/>
                <a:cs typeface="Calibri"/>
              </a:rPr>
              <a:t>Background Service: Collaboration with Activity</a:t>
            </a:r>
          </a:p>
          <a:p>
            <a:pPr marL="399961" indent="-399961" algn="l" defTabSz="3136211">
              <a:spcBef>
                <a:spcPct val="20000"/>
              </a:spcBef>
              <a:buClr>
                <a:srgbClr val="CC0000"/>
              </a:buClr>
            </a:pP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16" name="AutoShape 57"/>
          <p:cNvSpPr>
            <a:spLocks noChangeArrowheads="1"/>
          </p:cNvSpPr>
          <p:nvPr/>
        </p:nvSpPr>
        <p:spPr bwMode="auto">
          <a:xfrm>
            <a:off x="228600" y="12877800"/>
            <a:ext cx="18288000" cy="914400"/>
          </a:xfrm>
          <a:prstGeom prst="roundRect">
            <a:avLst>
              <a:gd name="adj" fmla="val 194"/>
            </a:avLst>
          </a:prstGeom>
          <a:solidFill>
            <a:srgbClr val="80000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blurRad="50800" dist="127000" dir="2700000" algn="tl" rotWithShape="0">
              <a:srgbClr val="000000">
                <a:alpha val="43000"/>
              </a:srgbClr>
            </a:outerShdw>
          </a:effectLst>
        </p:spPr>
        <p:txBody>
          <a:bodyPr wrap="none" lIns="457098" tIns="45711" rIns="91419" bIns="173736" anchor="ctr"/>
          <a:lstStyle/>
          <a:p>
            <a:pPr algn="l"/>
            <a:r>
              <a:rPr lang="en-US" sz="5400" b="1" dirty="0" smtClean="0">
                <a:solidFill>
                  <a:schemeClr val="bg1"/>
                </a:solidFill>
                <a:latin typeface="Distant Galaxy"/>
              </a:rPr>
              <a:t>Challenges</a:t>
            </a:r>
            <a:endParaRPr lang="en-US" sz="5400" b="1" dirty="0">
              <a:solidFill>
                <a:schemeClr val="bg1"/>
              </a:solidFill>
              <a:latin typeface="Distant Galaxy"/>
            </a:endParaRPr>
          </a:p>
        </p:txBody>
      </p:sp>
      <p:sp>
        <p:nvSpPr>
          <p:cNvPr id="64" name="AutoShape 57"/>
          <p:cNvSpPr>
            <a:spLocks noChangeArrowheads="1"/>
          </p:cNvSpPr>
          <p:nvPr/>
        </p:nvSpPr>
        <p:spPr bwMode="auto">
          <a:xfrm>
            <a:off x="188976" y="1981200"/>
            <a:ext cx="18288000" cy="914400"/>
          </a:xfrm>
          <a:prstGeom prst="roundRect">
            <a:avLst>
              <a:gd name="adj" fmla="val 194"/>
            </a:avLst>
          </a:prstGeom>
          <a:solidFill>
            <a:srgbClr val="80000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blurRad="50800" dist="127000" dir="2700000" algn="tl" rotWithShape="0">
              <a:srgbClr val="000000">
                <a:alpha val="43000"/>
              </a:srgbClr>
            </a:outerShdw>
          </a:effectLst>
        </p:spPr>
        <p:txBody>
          <a:bodyPr wrap="none" lIns="457098" tIns="45711" rIns="91419" bIns="173736" anchor="ctr"/>
          <a:lstStyle/>
          <a:p>
            <a:pPr algn="l"/>
            <a:r>
              <a:rPr lang="en-US" sz="5400" b="1" dirty="0" smtClean="0">
                <a:solidFill>
                  <a:schemeClr val="bg1"/>
                </a:solidFill>
                <a:latin typeface="Distant Galaxy"/>
              </a:rPr>
              <a:t>The idea</a:t>
            </a:r>
            <a:endParaRPr lang="en-US" sz="5400" b="1" dirty="0">
              <a:solidFill>
                <a:schemeClr val="bg1"/>
              </a:solidFill>
              <a:latin typeface="Distant Galaxy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5773400" y="32232600"/>
            <a:ext cx="5628501" cy="457200"/>
          </a:xfrm>
          <a:prstGeom prst="rect">
            <a:avLst/>
          </a:prstGeom>
          <a:solidFill>
            <a:srgbClr val="E6E6FF"/>
          </a:solidFill>
          <a:ln w="9525" cap="flat" cmpd="sng" algn="ctr">
            <a:solidFill>
              <a:srgbClr val="E6E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3136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 24"/>
          <p:cNvSpPr>
            <a:spLocks noChangeArrowheads="1"/>
          </p:cNvSpPr>
          <p:nvPr/>
        </p:nvSpPr>
        <p:spPr bwMode="auto">
          <a:xfrm>
            <a:off x="493776" y="23088600"/>
            <a:ext cx="20958048" cy="9601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313435" tIns="156716" rIns="313435" bIns="156716"/>
          <a:lstStyle/>
          <a:p>
            <a:pPr marL="399961" indent="-399961" defTabSz="3136211">
              <a:spcBef>
                <a:spcPct val="20000"/>
              </a:spcBef>
              <a:buClr>
                <a:srgbClr val="CC0000"/>
              </a:buClr>
            </a:pPr>
            <a:endParaRPr lang="en-US" sz="3100" b="1" dirty="0">
              <a:latin typeface="Calibri"/>
              <a:cs typeface="Calibri"/>
            </a:endParaRPr>
          </a:p>
        </p:txBody>
      </p:sp>
      <p:sp>
        <p:nvSpPr>
          <p:cNvPr id="172" name="Rectangle 82"/>
          <p:cNvSpPr>
            <a:spLocks noChangeArrowheads="1"/>
          </p:cNvSpPr>
          <p:nvPr/>
        </p:nvSpPr>
        <p:spPr bwMode="auto">
          <a:xfrm>
            <a:off x="785648" y="23341965"/>
            <a:ext cx="20421600" cy="91192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19" tIns="45711" rIns="91419" bIns="45711" anchor="ctr"/>
          <a:lstStyle/>
          <a:p>
            <a:pPr algn="l"/>
            <a:r>
              <a:rPr lang="en-US" sz="4000" dirty="0" smtClean="0"/>
              <a:t>     Flavor Matching for Restaurant Recommendation</a:t>
            </a:r>
          </a:p>
          <a:p>
            <a:pPr algn="l"/>
            <a:r>
              <a:rPr lang="en-US" sz="4000" dirty="0" smtClean="0"/>
              <a:t>     Customer Rating, Review and Reservation</a:t>
            </a:r>
          </a:p>
          <a:p>
            <a:pPr algn="l"/>
            <a:r>
              <a:rPr lang="en-US" sz="4000" dirty="0" smtClean="0"/>
              <a:t>     Find Nearby </a:t>
            </a:r>
            <a:r>
              <a:rPr lang="en-US" sz="4000" dirty="0"/>
              <a:t>P</a:t>
            </a:r>
            <a:r>
              <a:rPr lang="en-US" sz="4000" dirty="0" smtClean="0"/>
              <a:t>opular Restaurants using GPS</a:t>
            </a:r>
          </a:p>
          <a:p>
            <a:pPr algn="l"/>
            <a:r>
              <a:rPr lang="en-US" sz="4000" dirty="0" smtClean="0"/>
              <a:t>     Take and Upload Photos</a:t>
            </a:r>
          </a:p>
          <a:p>
            <a:pPr algn="l"/>
            <a:r>
              <a:rPr lang="en-US" sz="4000" dirty="0" smtClean="0"/>
              <a:t>     Background Music</a:t>
            </a:r>
          </a:p>
          <a:p>
            <a:pPr algn="l"/>
            <a:r>
              <a:rPr lang="en-US" sz="4000" dirty="0" smtClean="0"/>
              <a:t>     Voice Recognition for Searching</a:t>
            </a:r>
          </a:p>
          <a:p>
            <a:pPr algn="l"/>
            <a:r>
              <a:rPr lang="en-US" sz="4000" dirty="0" smtClean="0"/>
              <a:t>     Instant User Feedback</a:t>
            </a:r>
          </a:p>
          <a:p>
            <a:pPr marL="571500" indent="-571500" algn="l">
              <a:buFontTx/>
              <a:buChar char="-"/>
            </a:pPr>
            <a:endParaRPr lang="en-US" sz="4000" dirty="0" smtClean="0"/>
          </a:p>
          <a:p>
            <a:pPr marL="571500" indent="-571500" algn="l">
              <a:buFontTx/>
              <a:buChar char="-"/>
            </a:pPr>
            <a:endParaRPr lang="en-US" sz="4000" dirty="0" smtClean="0"/>
          </a:p>
          <a:p>
            <a:pPr marL="571500" indent="-571500" algn="l">
              <a:buFontTx/>
              <a:buChar char="-"/>
            </a:pPr>
            <a:endParaRPr lang="en-US" sz="4000" dirty="0"/>
          </a:p>
        </p:txBody>
      </p:sp>
      <p:sp>
        <p:nvSpPr>
          <p:cNvPr id="70" name="AutoShape 57"/>
          <p:cNvSpPr>
            <a:spLocks noChangeArrowheads="1"/>
          </p:cNvSpPr>
          <p:nvPr/>
        </p:nvSpPr>
        <p:spPr bwMode="auto">
          <a:xfrm>
            <a:off x="228600" y="22555200"/>
            <a:ext cx="18440400" cy="914400"/>
          </a:xfrm>
          <a:prstGeom prst="roundRect">
            <a:avLst>
              <a:gd name="adj" fmla="val 194"/>
            </a:avLst>
          </a:prstGeom>
          <a:solidFill>
            <a:srgbClr val="80000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blurRad="50800" dist="127000" dir="2700000" algn="tl" rotWithShape="0">
              <a:srgbClr val="000000">
                <a:alpha val="43000"/>
              </a:srgbClr>
            </a:outerShdw>
          </a:effectLst>
        </p:spPr>
        <p:txBody>
          <a:bodyPr wrap="none" lIns="457098" tIns="45711" rIns="91419" bIns="173736" anchor="ctr"/>
          <a:lstStyle/>
          <a:p>
            <a:pPr algn="l"/>
            <a:r>
              <a:rPr lang="en-US" sz="5400" b="1" dirty="0" smtClean="0">
                <a:solidFill>
                  <a:schemeClr val="bg1"/>
                </a:solidFill>
                <a:latin typeface="Distant Galaxy"/>
              </a:rPr>
              <a:t>Notable Features</a:t>
            </a:r>
            <a:endParaRPr lang="en-US" sz="5400" b="1" dirty="0">
              <a:solidFill>
                <a:schemeClr val="bg1"/>
              </a:solidFill>
              <a:latin typeface="Distant Galaxy"/>
            </a:endParaRPr>
          </a:p>
        </p:txBody>
      </p:sp>
      <p:pic>
        <p:nvPicPr>
          <p:cNvPr id="3" name="图片 2" descr="yelp_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029200"/>
            <a:ext cx="1828800" cy="1828800"/>
          </a:xfrm>
          <a:prstGeom prst="rect">
            <a:avLst/>
          </a:prstGeom>
        </p:spPr>
      </p:pic>
      <p:pic>
        <p:nvPicPr>
          <p:cNvPr id="4" name="图片 3" descr="dianping_ic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029200"/>
            <a:ext cx="1879600" cy="1870755"/>
          </a:xfrm>
          <a:prstGeom prst="rect">
            <a:avLst/>
          </a:prstGeom>
        </p:spPr>
      </p:pic>
      <p:pic>
        <p:nvPicPr>
          <p:cNvPr id="5" name="图片 4" descr="evernote_ic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953000"/>
            <a:ext cx="1961808" cy="1957160"/>
          </a:xfrm>
          <a:prstGeom prst="rect">
            <a:avLst/>
          </a:prstGeom>
        </p:spPr>
      </p:pic>
      <p:pic>
        <p:nvPicPr>
          <p:cNvPr id="7" name="图片 6" descr="myrest_flav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4" y="24959733"/>
            <a:ext cx="519289" cy="519289"/>
          </a:xfrm>
          <a:prstGeom prst="rect">
            <a:avLst/>
          </a:prstGeom>
        </p:spPr>
      </p:pic>
      <p:pic>
        <p:nvPicPr>
          <p:cNvPr id="9" name="图片 8" descr="edit_fullsta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527000"/>
            <a:ext cx="609600" cy="609600"/>
          </a:xfrm>
          <a:prstGeom prst="rect">
            <a:avLst/>
          </a:prstGeom>
        </p:spPr>
      </p:pic>
      <p:pic>
        <p:nvPicPr>
          <p:cNvPr id="10" name="图片 9" descr="myrest_locati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26136600"/>
            <a:ext cx="533400" cy="533400"/>
          </a:xfrm>
          <a:prstGeom prst="rect">
            <a:avLst/>
          </a:prstGeom>
        </p:spPr>
      </p:pic>
      <p:pic>
        <p:nvPicPr>
          <p:cNvPr id="12" name="图片 11" descr="b_camera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4" y="26786289"/>
            <a:ext cx="493311" cy="493311"/>
          </a:xfrm>
          <a:prstGeom prst="rect">
            <a:avLst/>
          </a:prstGeom>
        </p:spPr>
      </p:pic>
      <p:pic>
        <p:nvPicPr>
          <p:cNvPr id="13" name="图片 12" descr="b_music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2" y="27369911"/>
            <a:ext cx="533400" cy="533400"/>
          </a:xfrm>
          <a:prstGeom prst="rect">
            <a:avLst/>
          </a:prstGeom>
        </p:spPr>
      </p:pic>
      <p:pic>
        <p:nvPicPr>
          <p:cNvPr id="14" name="图片 13" descr="b_voic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" y="28030916"/>
            <a:ext cx="533438" cy="533438"/>
          </a:xfrm>
          <a:prstGeom prst="rect">
            <a:avLst/>
          </a:prstGeom>
        </p:spPr>
      </p:pic>
      <p:pic>
        <p:nvPicPr>
          <p:cNvPr id="18" name="图片 17" descr="b_feedback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28645555"/>
            <a:ext cx="533400" cy="533400"/>
          </a:xfrm>
          <a:prstGeom prst="rect">
            <a:avLst/>
          </a:prstGeom>
        </p:spPr>
      </p:pic>
      <p:pic>
        <p:nvPicPr>
          <p:cNvPr id="6" name="Picture 5" descr="0e0d54bd7647e88c2e0668525c92b16b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0" y="3048000"/>
            <a:ext cx="4203700" cy="8839200"/>
          </a:xfrm>
          <a:prstGeom prst="rect">
            <a:avLst/>
          </a:prstGeom>
        </p:spPr>
      </p:pic>
      <p:pic>
        <p:nvPicPr>
          <p:cNvPr id="11" name="Picture 10" descr="rest3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3048000"/>
            <a:ext cx="3860800" cy="2895600"/>
          </a:xfrm>
          <a:prstGeom prst="rect">
            <a:avLst/>
          </a:prstGeom>
        </p:spPr>
      </p:pic>
      <p:pic>
        <p:nvPicPr>
          <p:cNvPr id="20" name="Picture 19" descr="rest2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5943600"/>
            <a:ext cx="3892281" cy="2819399"/>
          </a:xfrm>
          <a:prstGeom prst="rect">
            <a:avLst/>
          </a:prstGeom>
        </p:spPr>
      </p:pic>
      <p:pic>
        <p:nvPicPr>
          <p:cNvPr id="21" name="Picture 20" descr="rest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734" y="8763000"/>
            <a:ext cx="3883093" cy="3124200"/>
          </a:xfrm>
          <a:prstGeom prst="rect">
            <a:avLst/>
          </a:prstGeom>
        </p:spPr>
      </p:pic>
      <p:pic>
        <p:nvPicPr>
          <p:cNvPr id="22" name="Picture 21" descr="login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14020800"/>
            <a:ext cx="3095625" cy="4953000"/>
          </a:xfrm>
          <a:prstGeom prst="rect">
            <a:avLst/>
          </a:prstGeom>
        </p:spPr>
      </p:pic>
      <p:pic>
        <p:nvPicPr>
          <p:cNvPr id="23" name="Picture 22" descr="0RateExp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401" y="14020800"/>
            <a:ext cx="3095625" cy="4953000"/>
          </a:xfrm>
          <a:prstGeom prst="rect">
            <a:avLst/>
          </a:prstGeom>
        </p:spPr>
      </p:pic>
      <p:pic>
        <p:nvPicPr>
          <p:cNvPr id="24" name="Picture 23" descr="delRatingEx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19050000"/>
            <a:ext cx="6705600" cy="3037840"/>
          </a:xfrm>
          <a:prstGeom prst="rect">
            <a:avLst/>
          </a:prstGeom>
        </p:spPr>
      </p:pic>
      <p:pic>
        <p:nvPicPr>
          <p:cNvPr id="25" name="Picture 24" descr="cusHom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23850600"/>
            <a:ext cx="8153400" cy="8153400"/>
          </a:xfrm>
          <a:prstGeom prst="rect">
            <a:avLst/>
          </a:prstGeom>
        </p:spPr>
      </p:pic>
      <p:pic>
        <p:nvPicPr>
          <p:cNvPr id="26" name="Picture 25" descr="welcomepic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9565600"/>
            <a:ext cx="8991600" cy="2184400"/>
          </a:xfrm>
          <a:prstGeom prst="rect">
            <a:avLst/>
          </a:prstGeom>
        </p:spPr>
      </p:pic>
      <p:pic>
        <p:nvPicPr>
          <p:cNvPr id="27" name="Picture 26" descr="rest4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45200"/>
            <a:ext cx="5638800" cy="3200400"/>
          </a:xfrm>
          <a:prstGeom prst="rect">
            <a:avLst/>
          </a:prstGeom>
        </p:spPr>
      </p:pic>
      <p:pic>
        <p:nvPicPr>
          <p:cNvPr id="28" name="Picture 27" descr="add_dishes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8745200"/>
            <a:ext cx="59436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rcv3">
  <a:themeElements>
    <a:clrScheme name="mrcv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rcv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31369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31369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rc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mrcv3</Template>
  <TotalTime>6027605</TotalTime>
  <Words>101</Words>
  <Application>Microsoft Macintosh PowerPoint</Application>
  <PresentationFormat>Custom</PresentationFormat>
  <Paragraphs>50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mrcv3</vt:lpstr>
      <vt:lpstr>Gourmet Pitt Tour Haoran Yu, Mujing Zhou, Run Yang</vt:lpstr>
    </vt:vector>
  </TitlesOfParts>
  <Company>Carnegie Mellon West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Martin Griss</dc:creator>
  <cp:lastModifiedBy>Victor</cp:lastModifiedBy>
  <cp:revision>238</cp:revision>
  <cp:lastPrinted>2014-07-17T02:56:09Z</cp:lastPrinted>
  <dcterms:created xsi:type="dcterms:W3CDTF">2001-01-01T00:02:23Z</dcterms:created>
  <dcterms:modified xsi:type="dcterms:W3CDTF">2015-08-05T05:49:23Z</dcterms:modified>
</cp:coreProperties>
</file>